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7" r:id="rId2"/>
    <p:sldId id="269" r:id="rId3"/>
    <p:sldId id="276" r:id="rId4"/>
    <p:sldId id="285" r:id="rId5"/>
    <p:sldId id="292" r:id="rId6"/>
    <p:sldId id="281" r:id="rId7"/>
    <p:sldId id="283" r:id="rId8"/>
    <p:sldId id="284" r:id="rId9"/>
    <p:sldId id="282" r:id="rId10"/>
    <p:sldId id="287" r:id="rId11"/>
    <p:sldId id="293" r:id="rId12"/>
    <p:sldId id="286" r:id="rId13"/>
    <p:sldId id="295" r:id="rId14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6D295A6-2D92-4A6F-A68E-9AB66992F909}">
          <p14:sldIdLst>
            <p14:sldId id="267"/>
            <p14:sldId id="269"/>
            <p14:sldId id="276"/>
            <p14:sldId id="285"/>
            <p14:sldId id="292"/>
            <p14:sldId id="281"/>
            <p14:sldId id="283"/>
            <p14:sldId id="284"/>
            <p14:sldId id="282"/>
            <p14:sldId id="287"/>
            <p14:sldId id="293"/>
            <p14:sldId id="286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22A"/>
    <a:srgbClr val="1067B1"/>
    <a:srgbClr val="E93F90"/>
    <a:srgbClr val="8859A5"/>
    <a:srgbClr val="B2C90B"/>
    <a:srgbClr val="E04492"/>
    <a:srgbClr val="F9AE00"/>
    <a:srgbClr val="1167B1"/>
    <a:srgbClr val="003DC7"/>
    <a:srgbClr val="F2E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2462" autoAdjust="0"/>
  </p:normalViewPr>
  <p:slideViewPr>
    <p:cSldViewPr snapToGrid="0" snapToObjects="1">
      <p:cViewPr varScale="1">
        <p:scale>
          <a:sx n="145" d="100"/>
          <a:sy n="145" d="100"/>
        </p:scale>
        <p:origin x="74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28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7870DE-6A7F-4E48-B323-B150474393D4}" type="doc">
      <dgm:prSet loTypeId="urn:microsoft.com/office/officeart/2005/8/layout/b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34169CC-1CBF-4366-BD63-0BDF8A1CB3BD}">
      <dgm:prSet phldrT="[Текст]"/>
      <dgm:spPr/>
      <dgm:t>
        <a:bodyPr/>
        <a:lstStyle/>
        <a:p>
          <a:r>
            <a:rPr lang="ru-RU" dirty="0"/>
            <a:t>Подача пробы – снизу</a:t>
          </a:r>
        </a:p>
      </dgm:t>
    </dgm:pt>
    <dgm:pt modelId="{A438B9EE-CB26-43BF-B0BD-5E5E9EB63541}" type="parTrans" cxnId="{F5DA687E-4968-4CE9-8FBA-160BD17986D1}">
      <dgm:prSet/>
      <dgm:spPr/>
      <dgm:t>
        <a:bodyPr/>
        <a:lstStyle/>
        <a:p>
          <a:endParaRPr lang="ru-RU"/>
        </a:p>
      </dgm:t>
    </dgm:pt>
    <dgm:pt modelId="{F5255F05-1DA3-4FC7-AAA1-E6B61A55FA04}" type="sibTrans" cxnId="{F5DA687E-4968-4CE9-8FBA-160BD17986D1}">
      <dgm:prSet/>
      <dgm:spPr/>
      <dgm:t>
        <a:bodyPr/>
        <a:lstStyle/>
        <a:p>
          <a:endParaRPr lang="ru-RU"/>
        </a:p>
      </dgm:t>
    </dgm:pt>
    <dgm:pt modelId="{7C259886-4D03-44FB-A07E-FCD411CFEDB7}">
      <dgm:prSet phldrT="[Текст]"/>
      <dgm:spPr/>
      <dgm:t>
        <a:bodyPr/>
        <a:lstStyle/>
        <a:p>
          <a:r>
            <a:rPr lang="ru-RU" dirty="0" smtClean="0"/>
            <a:t>Необходимо предусмотреть </a:t>
          </a:r>
          <a:r>
            <a:rPr lang="ru-RU" dirty="0"/>
            <a:t>возможность промывки в обратном направлении</a:t>
          </a:r>
        </a:p>
      </dgm:t>
    </dgm:pt>
    <dgm:pt modelId="{026AD33D-4472-459E-96E6-429FA4992771}" type="parTrans" cxnId="{168E0DDE-AB92-44A0-9703-3D7858454D5C}">
      <dgm:prSet/>
      <dgm:spPr/>
      <dgm:t>
        <a:bodyPr/>
        <a:lstStyle/>
        <a:p>
          <a:endParaRPr lang="ru-RU"/>
        </a:p>
      </dgm:t>
    </dgm:pt>
    <dgm:pt modelId="{9D68DBFB-25F1-4063-AF1B-1E465C5CE8BB}" type="sibTrans" cxnId="{168E0DDE-AB92-44A0-9703-3D7858454D5C}">
      <dgm:prSet/>
      <dgm:spPr/>
      <dgm:t>
        <a:bodyPr/>
        <a:lstStyle/>
        <a:p>
          <a:endParaRPr lang="ru-RU"/>
        </a:p>
      </dgm:t>
    </dgm:pt>
    <dgm:pt modelId="{956DA340-5889-4CD9-9E3A-BCC36B2D790A}">
      <dgm:prSet phldrT="[Текст]"/>
      <dgm:spPr/>
      <dgm:t>
        <a:bodyPr/>
        <a:lstStyle/>
        <a:p>
          <a:r>
            <a:rPr lang="ru-RU" dirty="0" smtClean="0"/>
            <a:t>Внутренние поверхности не должны быть горизонтальными или вогнутыми</a:t>
          </a:r>
          <a:endParaRPr lang="ru-RU" dirty="0"/>
        </a:p>
      </dgm:t>
    </dgm:pt>
    <dgm:pt modelId="{B1F27901-A06C-45E2-A167-0F8795A1349D}" type="parTrans" cxnId="{FC90BFE6-B8E4-4A1F-9965-F0D88C80F751}">
      <dgm:prSet/>
      <dgm:spPr/>
      <dgm:t>
        <a:bodyPr/>
        <a:lstStyle/>
        <a:p>
          <a:endParaRPr lang="ru-RU"/>
        </a:p>
      </dgm:t>
    </dgm:pt>
    <dgm:pt modelId="{9BA536D8-797C-4C18-B973-C1727157A369}" type="sibTrans" cxnId="{FC90BFE6-B8E4-4A1F-9965-F0D88C80F751}">
      <dgm:prSet/>
      <dgm:spPr/>
      <dgm:t>
        <a:bodyPr/>
        <a:lstStyle/>
        <a:p>
          <a:endParaRPr lang="ru-RU"/>
        </a:p>
      </dgm:t>
    </dgm:pt>
    <dgm:pt modelId="{78A22F64-AE3F-49DB-8F6F-3BA809976FD8}" type="pres">
      <dgm:prSet presAssocID="{EB7870DE-6A7F-4E48-B323-B150474393D4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5ED66E-EF4B-4810-AEF2-84A93F514272}" type="pres">
      <dgm:prSet presAssocID="{534169CC-1CBF-4366-BD63-0BDF8A1CB3BD}" presName="compNode" presStyleCnt="0"/>
      <dgm:spPr/>
    </dgm:pt>
    <dgm:pt modelId="{ED16264D-4A2A-4BA8-AC8A-EBBDC3890404}" type="pres">
      <dgm:prSet presAssocID="{534169CC-1CBF-4366-BD63-0BDF8A1CB3BD}" presName="childRect" presStyleLbl="bgAcc1" presStyleIdx="0" presStyleCnt="3">
        <dgm:presLayoutVars>
          <dgm:bulletEnabled val="1"/>
        </dgm:presLayoutVars>
      </dgm:prSet>
      <dgm:spPr/>
    </dgm:pt>
    <dgm:pt modelId="{CC494255-F535-4540-B10C-D0E18E52C8BF}" type="pres">
      <dgm:prSet presAssocID="{534169CC-1CBF-4366-BD63-0BDF8A1CB3B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55B75-DEA7-4A09-AD57-401A7BBD35A3}" type="pres">
      <dgm:prSet presAssocID="{534169CC-1CBF-4366-BD63-0BDF8A1CB3BD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1FCED533-818E-48C9-8DC0-2B010D181669}" type="pres">
      <dgm:prSet presAssocID="{534169CC-1CBF-4366-BD63-0BDF8A1CB3BD}" presName="adorn" presStyleLbl="fgAccFollowNode1" presStyleIdx="0" presStyleCnt="3" custScaleX="109041" custScaleY="98054" custLinFactY="100000" custLinFactNeighborX="1400" custLinFactNeighborY="107218"/>
      <dgm:spPr>
        <a:noFill/>
        <a:ln>
          <a:noFill/>
        </a:ln>
      </dgm:spPr>
    </dgm:pt>
    <dgm:pt modelId="{BCC2330E-D530-4528-AD09-FD53327790F6}" type="pres">
      <dgm:prSet presAssocID="{F5255F05-1DA3-4FC7-AAA1-E6B61A55FA0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0C6DF5-1E26-4475-8F72-EDB498D3A58D}" type="pres">
      <dgm:prSet presAssocID="{7C259886-4D03-44FB-A07E-FCD411CFEDB7}" presName="compNode" presStyleCnt="0"/>
      <dgm:spPr/>
    </dgm:pt>
    <dgm:pt modelId="{0BCB5348-4A78-48ED-80D2-D138E3611962}" type="pres">
      <dgm:prSet presAssocID="{7C259886-4D03-44FB-A07E-FCD411CFEDB7}" presName="childRect" presStyleLbl="bgAcc1" presStyleIdx="1" presStyleCnt="3">
        <dgm:presLayoutVars>
          <dgm:bulletEnabled val="1"/>
        </dgm:presLayoutVars>
      </dgm:prSet>
      <dgm:spPr/>
    </dgm:pt>
    <dgm:pt modelId="{8A2B0DC2-DC4B-4EC5-A7EA-013C69B714E7}" type="pres">
      <dgm:prSet presAssocID="{7C259886-4D03-44FB-A07E-FCD411CFEDB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ABE0E-91BD-4441-A456-66BBD684F0C8}" type="pres">
      <dgm:prSet presAssocID="{7C259886-4D03-44FB-A07E-FCD411CFEDB7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DF6CEA5D-9250-4465-AADF-AA65C31DA89A}" type="pres">
      <dgm:prSet presAssocID="{7C259886-4D03-44FB-A07E-FCD411CFEDB7}" presName="adorn" presStyleLbl="fgAccFollowNode1" presStyleIdx="1" presStyleCnt="3"/>
      <dgm:spPr>
        <a:noFill/>
        <a:ln>
          <a:noFill/>
        </a:ln>
      </dgm:spPr>
    </dgm:pt>
    <dgm:pt modelId="{EDD0EDBB-F24C-41E3-B3CB-7EAB4C10E333}" type="pres">
      <dgm:prSet presAssocID="{9D68DBFB-25F1-4063-AF1B-1E465C5CE8B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76FBDD0-EB38-464E-A2BD-A88CF10FF0F0}" type="pres">
      <dgm:prSet presAssocID="{956DA340-5889-4CD9-9E3A-BCC36B2D790A}" presName="compNode" presStyleCnt="0"/>
      <dgm:spPr/>
    </dgm:pt>
    <dgm:pt modelId="{FFCC6E2A-8065-4728-869E-9E918D914701}" type="pres">
      <dgm:prSet presAssocID="{956DA340-5889-4CD9-9E3A-BCC36B2D790A}" presName="childRect" presStyleLbl="bgAcc1" presStyleIdx="2" presStyleCnt="3">
        <dgm:presLayoutVars>
          <dgm:bulletEnabled val="1"/>
        </dgm:presLayoutVars>
      </dgm:prSet>
      <dgm:spPr/>
    </dgm:pt>
    <dgm:pt modelId="{C7693505-19B1-4CEB-8669-4FAF60B95BEE}" type="pres">
      <dgm:prSet presAssocID="{956DA340-5889-4CD9-9E3A-BCC36B2D790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F6DAC-1E2D-4C66-A95C-A56504C55D0B}" type="pres">
      <dgm:prSet presAssocID="{956DA340-5889-4CD9-9E3A-BCC36B2D790A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F41DE37A-2950-4154-86C8-7273F71A9A02}" type="pres">
      <dgm:prSet presAssocID="{956DA340-5889-4CD9-9E3A-BCC36B2D790A}" presName="adorn" presStyleLbl="fgAccFollowNode1" presStyleIdx="2" presStyleCnt="3"/>
      <dgm:spPr>
        <a:noFill/>
        <a:ln>
          <a:noFill/>
        </a:ln>
      </dgm:spPr>
    </dgm:pt>
  </dgm:ptLst>
  <dgm:cxnLst>
    <dgm:cxn modelId="{8C6ED682-30B9-4D17-A12E-86FC2B1CD92A}" type="presOf" srcId="{956DA340-5889-4CD9-9E3A-BCC36B2D790A}" destId="{C7693505-19B1-4CEB-8669-4FAF60B95BEE}" srcOrd="0" destOrd="0" presId="urn:microsoft.com/office/officeart/2005/8/layout/bList2"/>
    <dgm:cxn modelId="{1DE47759-4A38-4165-9FB6-30B7DD241904}" type="presOf" srcId="{534169CC-1CBF-4366-BD63-0BDF8A1CB3BD}" destId="{9FB55B75-DEA7-4A09-AD57-401A7BBD35A3}" srcOrd="1" destOrd="0" presId="urn:microsoft.com/office/officeart/2005/8/layout/bList2"/>
    <dgm:cxn modelId="{257B7FD1-5A5C-418D-ADF7-DD1AF8922F3D}" type="presOf" srcId="{534169CC-1CBF-4366-BD63-0BDF8A1CB3BD}" destId="{CC494255-F535-4540-B10C-D0E18E52C8BF}" srcOrd="0" destOrd="0" presId="urn:microsoft.com/office/officeart/2005/8/layout/bList2"/>
    <dgm:cxn modelId="{AA027F7D-EA9B-4C94-897B-29D8ABF747AB}" type="presOf" srcId="{EB7870DE-6A7F-4E48-B323-B150474393D4}" destId="{78A22F64-AE3F-49DB-8F6F-3BA809976FD8}" srcOrd="0" destOrd="0" presId="urn:microsoft.com/office/officeart/2005/8/layout/bList2"/>
    <dgm:cxn modelId="{88093395-E644-4AFB-A486-C53C3C597A1F}" type="presOf" srcId="{956DA340-5889-4CD9-9E3A-BCC36B2D790A}" destId="{C33F6DAC-1E2D-4C66-A95C-A56504C55D0B}" srcOrd="1" destOrd="0" presId="urn:microsoft.com/office/officeart/2005/8/layout/bList2"/>
    <dgm:cxn modelId="{168E0DDE-AB92-44A0-9703-3D7858454D5C}" srcId="{EB7870DE-6A7F-4E48-B323-B150474393D4}" destId="{7C259886-4D03-44FB-A07E-FCD411CFEDB7}" srcOrd="1" destOrd="0" parTransId="{026AD33D-4472-459E-96E6-429FA4992771}" sibTransId="{9D68DBFB-25F1-4063-AF1B-1E465C5CE8BB}"/>
    <dgm:cxn modelId="{F1961AD2-79A6-4557-914D-8DF92BEDD9BA}" type="presOf" srcId="{9D68DBFB-25F1-4063-AF1B-1E465C5CE8BB}" destId="{EDD0EDBB-F24C-41E3-B3CB-7EAB4C10E333}" srcOrd="0" destOrd="0" presId="urn:microsoft.com/office/officeart/2005/8/layout/bList2"/>
    <dgm:cxn modelId="{F5DA687E-4968-4CE9-8FBA-160BD17986D1}" srcId="{EB7870DE-6A7F-4E48-B323-B150474393D4}" destId="{534169CC-1CBF-4366-BD63-0BDF8A1CB3BD}" srcOrd="0" destOrd="0" parTransId="{A438B9EE-CB26-43BF-B0BD-5E5E9EB63541}" sibTransId="{F5255F05-1DA3-4FC7-AAA1-E6B61A55FA04}"/>
    <dgm:cxn modelId="{88311415-E8E1-4F72-A453-1B4A0262C2A2}" type="presOf" srcId="{7C259886-4D03-44FB-A07E-FCD411CFEDB7}" destId="{FBEABE0E-91BD-4441-A456-66BBD684F0C8}" srcOrd="1" destOrd="0" presId="urn:microsoft.com/office/officeart/2005/8/layout/bList2"/>
    <dgm:cxn modelId="{85C7A272-4C0E-41A9-894B-21BA2790B53A}" type="presOf" srcId="{F5255F05-1DA3-4FC7-AAA1-E6B61A55FA04}" destId="{BCC2330E-D530-4528-AD09-FD53327790F6}" srcOrd="0" destOrd="0" presId="urn:microsoft.com/office/officeart/2005/8/layout/bList2"/>
    <dgm:cxn modelId="{380A6C68-1811-4AA7-906F-A403CBCF6505}" type="presOf" srcId="{7C259886-4D03-44FB-A07E-FCD411CFEDB7}" destId="{8A2B0DC2-DC4B-4EC5-A7EA-013C69B714E7}" srcOrd="0" destOrd="0" presId="urn:microsoft.com/office/officeart/2005/8/layout/bList2"/>
    <dgm:cxn modelId="{FC90BFE6-B8E4-4A1F-9965-F0D88C80F751}" srcId="{EB7870DE-6A7F-4E48-B323-B150474393D4}" destId="{956DA340-5889-4CD9-9E3A-BCC36B2D790A}" srcOrd="2" destOrd="0" parTransId="{B1F27901-A06C-45E2-A167-0F8795A1349D}" sibTransId="{9BA536D8-797C-4C18-B973-C1727157A369}"/>
    <dgm:cxn modelId="{5C5ED845-5340-4332-AF49-A1A252B1E525}" type="presParOf" srcId="{78A22F64-AE3F-49DB-8F6F-3BA809976FD8}" destId="{BA5ED66E-EF4B-4810-AEF2-84A93F514272}" srcOrd="0" destOrd="0" presId="urn:microsoft.com/office/officeart/2005/8/layout/bList2"/>
    <dgm:cxn modelId="{91DDADE4-FE3F-4EB4-9F66-9842C9354911}" type="presParOf" srcId="{BA5ED66E-EF4B-4810-AEF2-84A93F514272}" destId="{ED16264D-4A2A-4BA8-AC8A-EBBDC3890404}" srcOrd="0" destOrd="0" presId="urn:microsoft.com/office/officeart/2005/8/layout/bList2"/>
    <dgm:cxn modelId="{B10B2E5C-16BF-4C3F-AEF2-0E18EEAE4011}" type="presParOf" srcId="{BA5ED66E-EF4B-4810-AEF2-84A93F514272}" destId="{CC494255-F535-4540-B10C-D0E18E52C8BF}" srcOrd="1" destOrd="0" presId="urn:microsoft.com/office/officeart/2005/8/layout/bList2"/>
    <dgm:cxn modelId="{9A3C4B95-04F2-484D-B55C-1A184C59D10D}" type="presParOf" srcId="{BA5ED66E-EF4B-4810-AEF2-84A93F514272}" destId="{9FB55B75-DEA7-4A09-AD57-401A7BBD35A3}" srcOrd="2" destOrd="0" presId="urn:microsoft.com/office/officeart/2005/8/layout/bList2"/>
    <dgm:cxn modelId="{69B4139A-6FF2-48F6-85B2-EA5B818A41F6}" type="presParOf" srcId="{BA5ED66E-EF4B-4810-AEF2-84A93F514272}" destId="{1FCED533-818E-48C9-8DC0-2B010D181669}" srcOrd="3" destOrd="0" presId="urn:microsoft.com/office/officeart/2005/8/layout/bList2"/>
    <dgm:cxn modelId="{B4D61416-A0E8-45D1-BBD8-84E50FEF33F1}" type="presParOf" srcId="{78A22F64-AE3F-49DB-8F6F-3BA809976FD8}" destId="{BCC2330E-D530-4528-AD09-FD53327790F6}" srcOrd="1" destOrd="0" presId="urn:microsoft.com/office/officeart/2005/8/layout/bList2"/>
    <dgm:cxn modelId="{C5972938-DEFB-41FF-B55E-DE268774E42B}" type="presParOf" srcId="{78A22F64-AE3F-49DB-8F6F-3BA809976FD8}" destId="{230C6DF5-1E26-4475-8F72-EDB498D3A58D}" srcOrd="2" destOrd="0" presId="urn:microsoft.com/office/officeart/2005/8/layout/bList2"/>
    <dgm:cxn modelId="{39DCA0C0-195B-4784-A66E-370319B47A0D}" type="presParOf" srcId="{230C6DF5-1E26-4475-8F72-EDB498D3A58D}" destId="{0BCB5348-4A78-48ED-80D2-D138E3611962}" srcOrd="0" destOrd="0" presId="urn:microsoft.com/office/officeart/2005/8/layout/bList2"/>
    <dgm:cxn modelId="{4DB73567-8012-4E68-B411-6753B8EBE9AD}" type="presParOf" srcId="{230C6DF5-1E26-4475-8F72-EDB498D3A58D}" destId="{8A2B0DC2-DC4B-4EC5-A7EA-013C69B714E7}" srcOrd="1" destOrd="0" presId="urn:microsoft.com/office/officeart/2005/8/layout/bList2"/>
    <dgm:cxn modelId="{A31CFF87-37AE-4003-9DCB-5342327A6E80}" type="presParOf" srcId="{230C6DF5-1E26-4475-8F72-EDB498D3A58D}" destId="{FBEABE0E-91BD-4441-A456-66BBD684F0C8}" srcOrd="2" destOrd="0" presId="urn:microsoft.com/office/officeart/2005/8/layout/bList2"/>
    <dgm:cxn modelId="{3CB37C58-7A79-47BF-965F-80C563D8243E}" type="presParOf" srcId="{230C6DF5-1E26-4475-8F72-EDB498D3A58D}" destId="{DF6CEA5D-9250-4465-AADF-AA65C31DA89A}" srcOrd="3" destOrd="0" presId="urn:microsoft.com/office/officeart/2005/8/layout/bList2"/>
    <dgm:cxn modelId="{4A63B7CC-EF81-460A-91BD-94F8DAC7950B}" type="presParOf" srcId="{78A22F64-AE3F-49DB-8F6F-3BA809976FD8}" destId="{EDD0EDBB-F24C-41E3-B3CB-7EAB4C10E333}" srcOrd="3" destOrd="0" presId="urn:microsoft.com/office/officeart/2005/8/layout/bList2"/>
    <dgm:cxn modelId="{C1C37E5E-6DD2-4799-93FA-D7524A55E59D}" type="presParOf" srcId="{78A22F64-AE3F-49DB-8F6F-3BA809976FD8}" destId="{C76FBDD0-EB38-464E-A2BD-A88CF10FF0F0}" srcOrd="4" destOrd="0" presId="urn:microsoft.com/office/officeart/2005/8/layout/bList2"/>
    <dgm:cxn modelId="{D834B20A-F2C8-49FF-9BD6-5867CB99FA4C}" type="presParOf" srcId="{C76FBDD0-EB38-464E-A2BD-A88CF10FF0F0}" destId="{FFCC6E2A-8065-4728-869E-9E918D914701}" srcOrd="0" destOrd="0" presId="urn:microsoft.com/office/officeart/2005/8/layout/bList2"/>
    <dgm:cxn modelId="{2D375286-A9EA-4AEE-94C5-5AD348580671}" type="presParOf" srcId="{C76FBDD0-EB38-464E-A2BD-A88CF10FF0F0}" destId="{C7693505-19B1-4CEB-8669-4FAF60B95BEE}" srcOrd="1" destOrd="0" presId="urn:microsoft.com/office/officeart/2005/8/layout/bList2"/>
    <dgm:cxn modelId="{1583F677-E8E8-4AE1-A48A-80862ACCE86B}" type="presParOf" srcId="{C76FBDD0-EB38-464E-A2BD-A88CF10FF0F0}" destId="{C33F6DAC-1E2D-4C66-A95C-A56504C55D0B}" srcOrd="2" destOrd="0" presId="urn:microsoft.com/office/officeart/2005/8/layout/bList2"/>
    <dgm:cxn modelId="{AC329961-58B0-4176-8ED5-841DE7C7032E}" type="presParOf" srcId="{C76FBDD0-EB38-464E-A2BD-A88CF10FF0F0}" destId="{F41DE37A-2950-4154-86C8-7273F71A9A0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6264D-4A2A-4BA8-AC8A-EBBDC3890404}">
      <dsp:nvSpPr>
        <dsp:cNvPr id="0" name=""/>
        <dsp:cNvSpPr/>
      </dsp:nvSpPr>
      <dsp:spPr>
        <a:xfrm>
          <a:off x="6097" y="1479270"/>
          <a:ext cx="2571992" cy="191993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55B75-DEA7-4A09-AD57-401A7BBD35A3}">
      <dsp:nvSpPr>
        <dsp:cNvPr id="0" name=""/>
        <dsp:cNvSpPr/>
      </dsp:nvSpPr>
      <dsp:spPr>
        <a:xfrm>
          <a:off x="6097" y="3399208"/>
          <a:ext cx="2571992" cy="82557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Подача пробы – снизу</a:t>
          </a:r>
        </a:p>
      </dsp:txBody>
      <dsp:txXfrm>
        <a:off x="6097" y="3399208"/>
        <a:ext cx="1811262" cy="825573"/>
      </dsp:txXfrm>
    </dsp:sp>
    <dsp:sp modelId="{1FCED533-818E-48C9-8DC0-2B010D181669}">
      <dsp:nvSpPr>
        <dsp:cNvPr id="0" name=""/>
        <dsp:cNvSpPr/>
      </dsp:nvSpPr>
      <dsp:spPr>
        <a:xfrm>
          <a:off x="1862027" y="5018373"/>
          <a:ext cx="981584" cy="88267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B5348-4A78-48ED-80D2-D138E3611962}">
      <dsp:nvSpPr>
        <dsp:cNvPr id="0" name=""/>
        <dsp:cNvSpPr/>
      </dsp:nvSpPr>
      <dsp:spPr>
        <a:xfrm>
          <a:off x="3054027" y="1474891"/>
          <a:ext cx="2571992" cy="191993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ABE0E-91BD-4441-A456-66BBD684F0C8}">
      <dsp:nvSpPr>
        <dsp:cNvPr id="0" name=""/>
        <dsp:cNvSpPr/>
      </dsp:nvSpPr>
      <dsp:spPr>
        <a:xfrm>
          <a:off x="3054027" y="3394829"/>
          <a:ext cx="2571992" cy="82557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Необходимо предусмотреть </a:t>
          </a:r>
          <a:r>
            <a:rPr lang="ru-RU" sz="1200" kern="1200" dirty="0"/>
            <a:t>возможность промывки в обратном направлении</a:t>
          </a:r>
        </a:p>
      </dsp:txBody>
      <dsp:txXfrm>
        <a:off x="3054027" y="3394829"/>
        <a:ext cx="1811262" cy="825573"/>
      </dsp:txXfrm>
    </dsp:sp>
    <dsp:sp modelId="{DF6CEA5D-9250-4465-AADF-AA65C31DA89A}">
      <dsp:nvSpPr>
        <dsp:cNvPr id="0" name=""/>
        <dsp:cNvSpPr/>
      </dsp:nvSpPr>
      <dsp:spPr>
        <a:xfrm>
          <a:off x="4938047" y="3525964"/>
          <a:ext cx="900197" cy="900197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C6E2A-8065-4728-869E-9E918D914701}">
      <dsp:nvSpPr>
        <dsp:cNvPr id="0" name=""/>
        <dsp:cNvSpPr/>
      </dsp:nvSpPr>
      <dsp:spPr>
        <a:xfrm>
          <a:off x="6061263" y="1474891"/>
          <a:ext cx="2571992" cy="191993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F6DAC-1E2D-4C66-A95C-A56504C55D0B}">
      <dsp:nvSpPr>
        <dsp:cNvPr id="0" name=""/>
        <dsp:cNvSpPr/>
      </dsp:nvSpPr>
      <dsp:spPr>
        <a:xfrm>
          <a:off x="6061263" y="3394829"/>
          <a:ext cx="2571992" cy="82557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Внутренние поверхности не должны быть горизонтальными или вогнутыми</a:t>
          </a:r>
          <a:endParaRPr lang="ru-RU" sz="1200" kern="1200" dirty="0"/>
        </a:p>
      </dsp:txBody>
      <dsp:txXfrm>
        <a:off x="6061263" y="3394829"/>
        <a:ext cx="1811262" cy="825573"/>
      </dsp:txXfrm>
    </dsp:sp>
    <dsp:sp modelId="{F41DE37A-2950-4154-86C8-7273F71A9A02}">
      <dsp:nvSpPr>
        <dsp:cNvPr id="0" name=""/>
        <dsp:cNvSpPr/>
      </dsp:nvSpPr>
      <dsp:spPr>
        <a:xfrm>
          <a:off x="7945283" y="3525964"/>
          <a:ext cx="900197" cy="900197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4F734BA6-AE52-4C4D-88A5-F595919203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4C3C2DF-A43F-4E8D-AD3B-0E99BD817C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563B7-D686-4234-8BC5-AFCE2C0D3D8F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6C131ED-416C-4A27-82D9-DEED23FE1D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2A50226-F0C8-4383-AE23-1638C103E7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7E7D7-8449-4AB7-B47D-BB28E82AE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38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BA368-12F3-3744-BB9F-8D6CEAFE7DC2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A0835-3417-CE45-B9E6-740E9D397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24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проектировании любых изделий, которые будут испытывать воздействие внешних воздействующих факторов (ВВФ) необходимо учитывать их влияние в конструкции. Используя возможности компьютерного инженерного анализа еще на этапе проектирования возможно учесть многие факторы и принять необходимые меры к снижению их воздействия. Как то прочностной анализ, тепловой, анализ течения среды внутри и снаружи изделия. Каждый из этих расчетов дает дополнительные данные, которые возможно применить при доработке конструкции и тем самым снизить затраты на испытания готового образца.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0835-3417-CE45-B9E6-740E9D3975F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681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подаче жидкости снизу весь воздух будет естественно выдавливаться из сосуда. Что видно по анимации. Синей</a:t>
            </a:r>
            <a:r>
              <a:rPr lang="ru-RU" baseline="0" dirty="0" smtClean="0"/>
              <a:t> поверхностью условно показано разделение несмешиваемых веществ (вода и воздух в нашем случае)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0835-3417-CE45-B9E6-740E9D3975F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84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качестве примера модернизации сосуда (а именно оптимизации конструкции подачи</a:t>
            </a:r>
            <a:r>
              <a:rPr lang="ru-RU" baseline="0" dirty="0" smtClean="0"/>
              <a:t> исследуемой жидкости) можно обратиться к данному примеру. Как видно – после оптимизации направления потока входной жидкости (был изменен входной патрубок с целью подачи пробы по траектории, близкой к касательной к внешней поверхности) стало более ламинарным, застойных зон стало значительно меньше.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0835-3417-CE45-B9E6-740E9D3975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43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можно увидеть анимацию потока в установившемся режиме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0835-3417-CE45-B9E6-740E9D3975F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767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 возможно провести расчет течения среды (газ или жидкость) в стационарном и нестационарном режимах. Стационарный режим – режим работы (течения среды) в устоявшемся состоянии, т.е. состояние среды по прошествии времени. Такой режим еще называют статическим. Он дает представление о расположении застойных зон, скорости, давлении, расход потока и многие другие параметры. Стационарный расчет важен при инженерном анализе не только в случае течения среды, но и используется в прочностном, тепловом расчете. Но наш мир не совершенен, все процессы развиваются во времени и порой это время достаточно продолжительно, чтобы не учитывать его влияние. Расчеты, учитывающие изменение параметров во времени – называют нестационарными. В механических расчетах (так я буду называть прочностные, тепловые и т.п. расчеты) отсутствие учета динамического воздействия приводит к печальным последствиям. Это и усталостные, сейсмические разрушения и др.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гидрогазодинамических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расчетах учет влияния динамики процесса может существенно повлиять на конструирование.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0835-3417-CE45-B9E6-740E9D3975F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832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примера использования и влияния на процесс конструирования инженерных расчетов рассмотрим процесс конструирования сосуда жидкостного блока детектирования. Наша задача – спроектировать сосуд оптимальной формы, который будет вносить наименьшее влияние в физику измерения излучения. Рабочая среда – это важный элемент расчета, особенно при нестационарном исследовании. Возьмем в качестве рабочей среды – воду.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поставленных условий в задании на конструировании создадим сосуд заданного объема. Чтобы исследуемая жидкость могла входить и выходить – необходимо разместить два патрубка. Но в каком месте их установить? Тут как раз нам и поможет первый метод расчетов – статический анализ. Рассмотрим несколько вариантов расположения патрубков. Для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сокращения времени анализа возьмем три случая размещения патрубков. Первый вариант – радиальный. Вход и выход располагаются в плоскости оси симметрии цилиндра. Видно, что присутствует большой объем застойных зон ближе к верху сосуда.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0835-3417-CE45-B9E6-740E9D3975F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867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Второй вариант – расположение патрубков по касательной к</a:t>
            </a:r>
            <a:r>
              <a:rPr lang="ru-RU" baseline="0" dirty="0" smtClean="0"/>
              <a:t> средней поверхности между стенкой сосуда и стенкой внутреннего цилиндра. Как видно – объем застойных зон существенно уменьшился, но все еще присутствует. Направление потока близко к идеальному.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0835-3417-CE45-B9E6-740E9D3975F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304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третий вариант – расположение патрубков по касательной</a:t>
            </a:r>
            <a:r>
              <a:rPr lang="ru-RU" baseline="0" dirty="0" smtClean="0"/>
              <a:t> к внутренней поверхности сосуда. Застойных зон – минимум, направление потока красивое и им можно любоваться бесконечно </a:t>
            </a:r>
            <a:r>
              <a:rPr lang="ru-RU" baseline="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Т.к. наша задача сделать поток исследуемой жидкости наиболее равномерным, с минимальным числом застойных зон – выбор очевиден. Что же, расположение патрубков нам понятно, но какой из патрубков сделать входным, какой выходным?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0835-3417-CE45-B9E6-740E9D3975F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938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Проведем расчет с обратным расположением патрубков. Расположение выходного патрубка внизу дает нам удобство при обслуживании (легко промыть сосуд, вымыть и дезактивировать внутренний объем, легко сливать жидкость, все тяжелые примеси будут вымываться естественным образом. Это конечно более органичное расположение. Но не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будем спешить: «Не спехом дело спорится, а толком»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0835-3417-CE45-B9E6-740E9D3975F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123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процессы изменяются во времени. И наш сосуд когда то был пустым… Как быть с заполняемостью самого сосуда в самом начале работы? Воздух же от туда необходимо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вытолкнуть, он нам там не нужен. Вот для таких случаев и используется нестационарный расчет. Как видно, по прошествии 20 секунд воздух все еще остается в сосуде. Понимая, что оставшийся воздух будет сложно и долго выталкивать из сосуда потоком жидкости, считаем, что он там и остается 9в грубом приближении)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A0835-3417-CE45-B9E6-740E9D3975F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0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амолет&#10;&#10;Автоматически созданное описание">
            <a:extLst>
              <a:ext uri="{FF2B5EF4-FFF2-40B4-BE49-F238E27FC236}">
                <a16:creationId xmlns="" xmlns:a16="http://schemas.microsoft.com/office/drawing/2014/main" id="{ABEA1B8C-76AF-4014-A3DC-123AF93E4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0" y="-1"/>
            <a:ext cx="12188700" cy="6859857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7FD3C5F8-B8E2-4F55-8CCD-FA3F7F01F1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373" y="1162860"/>
            <a:ext cx="4882910" cy="1425203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49A7ECDD-DC87-4884-8091-76848EE2C9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5237940"/>
            <a:ext cx="4672215" cy="9144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/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0" dirty="0">
                <a:solidFill>
                  <a:schemeClr val="bg1"/>
                </a:solidFill>
              </a:rPr>
              <a:t>Имя автора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80614DEC-DF50-4399-928A-11F95D56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540589"/>
            <a:ext cx="896461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2545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A9ECDE-F8DF-EF42-B2CC-527B2061A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092" y="365127"/>
            <a:ext cx="856108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48985EE-EB1F-C74C-9E32-069DFEBFD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3092" y="1825625"/>
            <a:ext cx="8561083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A89792-CA50-724C-87F8-2C9AA0395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09A32B-DE5A-7544-9DC4-1ED03DF22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D7C1E06-359C-4344-A386-CCF94E2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39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D90C852-6E49-9F4C-86E8-DE47A56C5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15B6E61-6D55-484F-9DD5-BA6EE0F18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2BD838-AAEC-344A-99C7-83789585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16EB18-20D9-3442-B4A3-F1BDED67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411549-56AF-1240-99DC-E52981A9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99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09D514-D71E-7946-8F02-91463EB2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7"/>
            <a:ext cx="8964612" cy="1325563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D9C46D-6428-2643-85D2-C4EC95B5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8" y="1825625"/>
            <a:ext cx="8948737" cy="434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75FDC7-614A-1C41-BEB5-568A2B60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4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5F4928E-36BD-4EE1-844E-6CBAC07624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часы&#10;&#10;Автоматически созданное описание">
            <a:extLst>
              <a:ext uri="{FF2B5EF4-FFF2-40B4-BE49-F238E27FC236}">
                <a16:creationId xmlns="" xmlns:a16="http://schemas.microsoft.com/office/drawing/2014/main" id="{6F34A43D-785B-40EE-AA8A-3ED35BED92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94"/>
            <a:ext cx="12188700" cy="68598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1660B-690C-0948-B63A-9A40EC8F64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8" y="3428999"/>
            <a:ext cx="9752013" cy="68580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03599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468174-8567-7E47-82B2-74857DF15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7"/>
            <a:ext cx="8948737" cy="1325563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495DF8-D1FD-8D44-8A6D-312FAF6C9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5439" y="1825625"/>
            <a:ext cx="4248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66D6292-64FB-F24F-A90B-EFF770EBA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0" y="1825625"/>
            <a:ext cx="4248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466A900-92EF-7849-BF06-F5B2ECC8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05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22FB4C-8405-4F4E-98CC-BD97E7B9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99586B-11D7-5247-950D-BA109E46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2033FD2-83AC-E743-A973-8C36C1E36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2C5D268-72FD-274A-B31A-B87DE4A4B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4F0251F-D86C-0A45-A8A7-C1544C47B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EDAB020-1A3B-A74E-ACE2-0C797984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DF160D3-D777-B54D-947A-0A9B556F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D3499B7-87E2-3345-BA63-FDE0468F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4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75528D-7A63-0F4C-A17D-36085DB4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7"/>
            <a:ext cx="8948737" cy="1325563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A961791-A632-7149-AF5D-D5A0F513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98CD34E-E865-674E-968E-ED1757C6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65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8F6B24-FA9E-424F-BA14-0FD5BE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7E5D309-3BCA-DE41-9B17-B50D255F3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10AD064-C5FB-844F-9268-6DA45BC49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9B9866D-F744-DD4E-98B1-630362A4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5FE53BE-3048-F94A-BD79-AF6F1636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901489C-84FE-4940-979F-2C11EBCE7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49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D97535-22D7-FD4B-98DC-EAE37526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E10538A-AA7F-6643-9AF6-4BD7DE9CA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59CC166-73F8-7A4E-A1C1-68FE52984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197967D-0216-6F42-AD2E-30755A8F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A144A6E-9498-564D-84A2-20D2B448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1A1F37-687E-234B-BDF7-82B56E08B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76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08013D-7DAC-2E49-B37B-4EFC0992D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200" y="5934076"/>
            <a:ext cx="2743200" cy="78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FCB72C7-167E-7C40-8C3F-DA0C024C4E1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Объект 13" descr="Изображение выглядит как знак, е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2443A5A-F4BB-47CB-A94F-BB953ED97B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744798" y="589322"/>
            <a:ext cx="957829" cy="1238067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81962311-E20C-4D00-AE43-B518C3173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365125"/>
            <a:ext cx="89646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B3833AB6-9D58-4716-AFA8-6805F8B89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3206" y="1827389"/>
            <a:ext cx="89468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9451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 userDrawn="1">
          <p15:clr>
            <a:srgbClr val="F26B43"/>
          </p15:clr>
        </p15:guide>
        <p15:guide id="2" pos="3681" userDrawn="1">
          <p15:clr>
            <a:srgbClr val="F26B43"/>
          </p15:clr>
        </p15:guide>
        <p15:guide id="3" pos="6652" userDrawn="1">
          <p15:clr>
            <a:srgbClr val="F26B43"/>
          </p15:clr>
        </p15:guide>
        <p15:guide id="4" pos="1005" userDrawn="1">
          <p15:clr>
            <a:srgbClr val="F26B43"/>
          </p15:clr>
        </p15:guide>
        <p15:guide id="5" pos="3976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video" Target="../media/media8.avi"/><Relationship Id="rId16" Type="http://schemas.openxmlformats.org/officeDocument/2006/relationships/image" Target="../media/image42.png"/><Relationship Id="rId1" Type="http://schemas.microsoft.com/office/2007/relationships/media" Target="../media/media8.avi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video" Target="../media/media9.avi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microsoft.com/office/2007/relationships/media" Target="../media/media9.avi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15" Type="http://schemas.openxmlformats.org/officeDocument/2006/relationships/image" Target="../media/image43.svg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10.xml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9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7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avi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avi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7.avi"/><Relationship Id="rId7" Type="http://schemas.openxmlformats.org/officeDocument/2006/relationships/image" Target="../media/image5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avi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CBC4B7A-E4C2-4E5C-9F70-9BCFE74FDBC6}"/>
              </a:ext>
            </a:extLst>
          </p:cNvPr>
          <p:cNvSpPr txBox="1">
            <a:spLocks/>
          </p:cNvSpPr>
          <p:nvPr/>
        </p:nvSpPr>
        <p:spPr>
          <a:xfrm>
            <a:off x="884238" y="4065521"/>
            <a:ext cx="896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Моделирование нестационарного течения жидкости в сосудах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CBC4B7A-E4C2-4E5C-9F70-9BCFE74FDBC6}"/>
              </a:ext>
            </a:extLst>
          </p:cNvPr>
          <p:cNvSpPr txBox="1">
            <a:spLocks/>
          </p:cNvSpPr>
          <p:nvPr/>
        </p:nvSpPr>
        <p:spPr>
          <a:xfrm>
            <a:off x="884238" y="5214841"/>
            <a:ext cx="896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2000" b="0" dirty="0">
                <a:solidFill>
                  <a:schemeClr val="tx1"/>
                </a:solidFill>
              </a:rPr>
              <a:t>Королев Алексей Андреевич</a:t>
            </a:r>
          </a:p>
          <a:p>
            <a:endParaRPr lang="ru-RU" altLang="ru-RU" sz="2000" b="0" dirty="0">
              <a:solidFill>
                <a:schemeClr val="tx1"/>
              </a:solidFill>
            </a:endParaRPr>
          </a:p>
          <a:p>
            <a:r>
              <a:rPr lang="ru-RU" altLang="ru-RU" sz="2000" b="0" dirty="0">
                <a:solidFill>
                  <a:schemeClr val="tx1"/>
                </a:solidFill>
              </a:rPr>
              <a:t>АО «СНИИП», Конструкторский отдел</a:t>
            </a:r>
            <a:endParaRPr lang="ru-RU" sz="2000" b="0" dirty="0">
              <a:solidFill>
                <a:schemeClr val="tx1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CBC4B7A-E4C2-4E5C-9F70-9BCFE74FDBC6}"/>
              </a:ext>
            </a:extLst>
          </p:cNvPr>
          <p:cNvSpPr txBox="1">
            <a:spLocks/>
          </p:cNvSpPr>
          <p:nvPr/>
        </p:nvSpPr>
        <p:spPr>
          <a:xfrm>
            <a:off x="884238" y="287860"/>
            <a:ext cx="896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2800" dirty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95438" y="471852"/>
            <a:ext cx="8424862" cy="677137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Вход сверху.</a:t>
            </a:r>
            <a:br>
              <a:rPr lang="ru-RU" sz="3200" dirty="0"/>
            </a:br>
            <a:r>
              <a:rPr lang="ru-RU" sz="2700" i="1" dirty="0"/>
              <a:t>(показаны поверхности несмешивающихся </a:t>
            </a:r>
            <a:r>
              <a:rPr lang="ru-RU" sz="2700" i="1" dirty="0" smtClean="0"/>
              <a:t>сред)</a:t>
            </a:r>
            <a:endParaRPr lang="ru-RU" sz="3200" i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pic>
        <p:nvPicPr>
          <p:cNvPr id="7" name="Вход_верх_ПоверхнВод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5438" y="2032817"/>
            <a:ext cx="3643312" cy="2935306"/>
          </a:xfrm>
          <a:prstGeom prst="rect">
            <a:avLst/>
          </a:prstGeom>
        </p:spPr>
      </p:pic>
      <p:sp>
        <p:nvSpPr>
          <p:cNvPr id="20" name="Заголовок 4"/>
          <p:cNvSpPr txBox="1">
            <a:spLocks/>
          </p:cNvSpPr>
          <p:nvPr/>
        </p:nvSpPr>
        <p:spPr>
          <a:xfrm>
            <a:off x="4769787" y="1965462"/>
            <a:ext cx="2652425" cy="524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Жидкость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D2BB56EB-4C6A-4111-AA74-0BEAD594217B}"/>
              </a:ext>
            </a:extLst>
          </p:cNvPr>
          <p:cNvGrpSpPr/>
          <p:nvPr/>
        </p:nvGrpSpPr>
        <p:grpSpPr>
          <a:xfrm>
            <a:off x="1595439" y="1680615"/>
            <a:ext cx="10109578" cy="4835442"/>
            <a:chOff x="1595439" y="1680615"/>
            <a:chExt cx="10109578" cy="4835442"/>
          </a:xfrm>
        </p:grpSpPr>
        <p:grpSp>
          <p:nvGrpSpPr>
            <p:cNvPr id="18" name="Группа 17">
              <a:extLst>
                <a:ext uri="{FF2B5EF4-FFF2-40B4-BE49-F238E27FC236}">
                  <a16:creationId xmlns="" xmlns:a16="http://schemas.microsoft.com/office/drawing/2014/main" id="{C8504A6A-A5CD-489F-968C-ED4560BEBB52}"/>
                </a:ext>
              </a:extLst>
            </p:cNvPr>
            <p:cNvGrpSpPr/>
            <p:nvPr/>
          </p:nvGrpSpPr>
          <p:grpSpPr>
            <a:xfrm>
              <a:off x="1595439" y="1680615"/>
              <a:ext cx="10109578" cy="4647162"/>
              <a:chOff x="1595439" y="1680615"/>
              <a:chExt cx="10109578" cy="4647162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="" xmlns:a16="http://schemas.microsoft.com/office/drawing/2014/main" id="{180CAF5B-990D-4253-BEC1-1437FBD47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595439" y="5310251"/>
                <a:ext cx="991766" cy="1017526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="" xmlns:a16="http://schemas.microsoft.com/office/drawing/2014/main" id="{8A25D65E-B977-4681-9E2C-F1E4A1900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7742" y="5310251"/>
                <a:ext cx="998705" cy="1017526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="" xmlns:a16="http://schemas.microsoft.com/office/drawing/2014/main" id="{0DCEF506-A4F1-4144-8FF4-8810B7D43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131777" y="5310251"/>
                <a:ext cx="1003523" cy="1017526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="" xmlns:a16="http://schemas.microsoft.com/office/drawing/2014/main" id="{F6D23919-B647-4E0D-A6CF-A10E2844A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310533" y="5310251"/>
                <a:ext cx="1031496" cy="1017526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="" xmlns:a16="http://schemas.microsoft.com/office/drawing/2014/main" id="{269A14EA-B5C8-4449-8F7C-D2D3C1479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17262" y="5310251"/>
                <a:ext cx="994161" cy="1017526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0C256791-3E65-4AA6-86CF-AE5BC512E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858125" y="1965462"/>
                <a:ext cx="3846892" cy="3937302"/>
              </a:xfrm>
              <a:prstGeom prst="rect">
                <a:avLst/>
              </a:prstGeom>
            </p:spPr>
          </p:pic>
          <p:pic>
            <p:nvPicPr>
              <p:cNvPr id="3" name="Рисунок 2" descr="Шевроны со сплошной заливкой">
                <a:extLst>
                  <a:ext uri="{FF2B5EF4-FFF2-40B4-BE49-F238E27FC236}">
                    <a16:creationId xmlns="" xmlns:a16="http://schemas.microsoft.com/office/drawing/2014/main" id="{13C5653C-CE6B-4879-B22F-55D7A6C46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19716234">
                <a:off x="7196137" y="4555093"/>
                <a:ext cx="1323975" cy="1323975"/>
              </a:xfrm>
              <a:prstGeom prst="rect">
                <a:avLst/>
              </a:prstGeom>
            </p:spPr>
          </p:pic>
          <p:pic>
            <p:nvPicPr>
              <p:cNvPr id="19" name="Рисунок 18" descr="Лупа со сплошной заливкой">
                <a:extLst>
                  <a:ext uri="{FF2B5EF4-FFF2-40B4-BE49-F238E27FC236}">
                    <a16:creationId xmlns="" xmlns:a16="http://schemas.microsoft.com/office/drawing/2014/main" id="{E9E26042-D879-482C-8B0A-02CF27F78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870038" y="1680615"/>
                <a:ext cx="1819855" cy="1819855"/>
              </a:xfrm>
              <a:prstGeom prst="rect">
                <a:avLst/>
              </a:prstGeom>
            </p:spPr>
          </p:pic>
        </p:grpSp>
        <p:sp>
          <p:nvSpPr>
            <p:cNvPr id="13" name="Заголовок 4">
              <a:extLst>
                <a:ext uri="{FF2B5EF4-FFF2-40B4-BE49-F238E27FC236}">
                  <a16:creationId xmlns="" xmlns:a16="http://schemas.microsoft.com/office/drawing/2014/main" id="{BBDA779F-C551-43D7-BDC8-6B0C3B6FBC07}"/>
                </a:ext>
              </a:extLst>
            </p:cNvPr>
            <p:cNvSpPr txBox="1">
              <a:spLocks/>
            </p:cNvSpPr>
            <p:nvPr/>
          </p:nvSpPr>
          <p:spPr>
            <a:xfrm>
              <a:off x="7604193" y="6006967"/>
              <a:ext cx="2652425" cy="5090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Воздух</a:t>
              </a:r>
            </a:p>
          </p:txBody>
        </p:sp>
      </p:grpSp>
      <p:pic>
        <p:nvPicPr>
          <p:cNvPr id="23" name="Рисунок 22" descr="Вопросительный знак со сплошной заливкой">
            <a:extLst>
              <a:ext uri="{FF2B5EF4-FFF2-40B4-BE49-F238E27FC236}">
                <a16:creationId xmlns="" xmlns:a16="http://schemas.microsoft.com/office/drawing/2014/main" id="{8475B624-874E-44ED-889A-B677F202A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345972">
            <a:off x="8513639" y="950291"/>
            <a:ext cx="914400" cy="914400"/>
          </a:xfrm>
          <a:prstGeom prst="rect">
            <a:avLst/>
          </a:prstGeom>
        </p:spPr>
      </p:pic>
      <p:pic>
        <p:nvPicPr>
          <p:cNvPr id="24" name="Рисунок 23" descr="Вопросительный знак со сплошной заливкой">
            <a:extLst>
              <a:ext uri="{FF2B5EF4-FFF2-40B4-BE49-F238E27FC236}">
                <a16:creationId xmlns="" xmlns:a16="http://schemas.microsoft.com/office/drawing/2014/main" id="{A3A65AF8-4BEA-4A4C-9FC7-29926677F6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241609">
            <a:off x="8956141" y="1213772"/>
            <a:ext cx="914400" cy="914400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2720247" y="5229842"/>
            <a:ext cx="0" cy="1204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33752" y="6361900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0 сек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168570" y="6343653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5 сек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309317" y="6361900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10 сек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528611" y="6329053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15 сек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6717626" y="6355191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20 сек</a:t>
            </a:r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050183" y="5216829"/>
            <a:ext cx="0" cy="1204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230050" y="5216828"/>
            <a:ext cx="0" cy="1204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431570" y="5229842"/>
            <a:ext cx="0" cy="1204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63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2536" y="1807412"/>
            <a:ext cx="3863529" cy="38375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sp>
        <p:nvSpPr>
          <p:cNvPr id="20" name="Заголовок 4"/>
          <p:cNvSpPr txBox="1">
            <a:spLocks/>
          </p:cNvSpPr>
          <p:nvPr/>
        </p:nvSpPr>
        <p:spPr>
          <a:xfrm>
            <a:off x="4769787" y="1965462"/>
            <a:ext cx="2652425" cy="524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Жидкость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D2BB56EB-4C6A-4111-AA74-0BEAD594217B}"/>
              </a:ext>
            </a:extLst>
          </p:cNvPr>
          <p:cNvGrpSpPr/>
          <p:nvPr/>
        </p:nvGrpSpPr>
        <p:grpSpPr>
          <a:xfrm>
            <a:off x="6787306" y="3825156"/>
            <a:ext cx="4116834" cy="2815804"/>
            <a:chOff x="7196137" y="3700253"/>
            <a:chExt cx="4116834" cy="2815804"/>
          </a:xfrm>
        </p:grpSpPr>
        <p:grpSp>
          <p:nvGrpSpPr>
            <p:cNvPr id="18" name="Группа 17">
              <a:extLst>
                <a:ext uri="{FF2B5EF4-FFF2-40B4-BE49-F238E27FC236}">
                  <a16:creationId xmlns="" xmlns:a16="http://schemas.microsoft.com/office/drawing/2014/main" id="{C8504A6A-A5CD-489F-968C-ED4560BEBB52}"/>
                </a:ext>
              </a:extLst>
            </p:cNvPr>
            <p:cNvGrpSpPr/>
            <p:nvPr/>
          </p:nvGrpSpPr>
          <p:grpSpPr>
            <a:xfrm>
              <a:off x="7196137" y="3700253"/>
              <a:ext cx="4116834" cy="2178815"/>
              <a:chOff x="7196137" y="3700253"/>
              <a:chExt cx="4116834" cy="2178815"/>
            </a:xfrm>
          </p:grpSpPr>
          <p:pic>
            <p:nvPicPr>
              <p:cNvPr id="3" name="Рисунок 2" descr="Шевроны со сплошной заливкой">
                <a:extLst>
                  <a:ext uri="{FF2B5EF4-FFF2-40B4-BE49-F238E27FC236}">
                    <a16:creationId xmlns="" xmlns:a16="http://schemas.microsoft.com/office/drawing/2014/main" id="{13C5653C-CE6B-4879-B22F-55D7A6C46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19716234">
                <a:off x="7196137" y="4555093"/>
                <a:ext cx="1323975" cy="1323975"/>
              </a:xfrm>
              <a:prstGeom prst="rect">
                <a:avLst/>
              </a:prstGeom>
            </p:spPr>
          </p:pic>
          <p:pic>
            <p:nvPicPr>
              <p:cNvPr id="19" name="Рисунок 18" descr="Лупа со сплошной заливкой">
                <a:extLst>
                  <a:ext uri="{FF2B5EF4-FFF2-40B4-BE49-F238E27FC236}">
                    <a16:creationId xmlns="" xmlns:a16="http://schemas.microsoft.com/office/drawing/2014/main" id="{E9E26042-D879-482C-8B0A-02CF27F78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9493116" y="3700253"/>
                <a:ext cx="1819855" cy="1819855"/>
              </a:xfrm>
              <a:prstGeom prst="rect">
                <a:avLst/>
              </a:prstGeom>
            </p:spPr>
          </p:pic>
        </p:grpSp>
        <p:sp>
          <p:nvSpPr>
            <p:cNvPr id="13" name="Заголовок 4">
              <a:extLst>
                <a:ext uri="{FF2B5EF4-FFF2-40B4-BE49-F238E27FC236}">
                  <a16:creationId xmlns="" xmlns:a16="http://schemas.microsoft.com/office/drawing/2014/main" id="{BBDA779F-C551-43D7-BDC8-6B0C3B6FBC07}"/>
                </a:ext>
              </a:extLst>
            </p:cNvPr>
            <p:cNvSpPr txBox="1">
              <a:spLocks/>
            </p:cNvSpPr>
            <p:nvPr/>
          </p:nvSpPr>
          <p:spPr>
            <a:xfrm>
              <a:off x="7604193" y="6006967"/>
              <a:ext cx="2652425" cy="5090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Воздух</a:t>
              </a:r>
            </a:p>
          </p:txBody>
        </p:sp>
      </p:grpSp>
      <p:cxnSp>
        <p:nvCxnSpPr>
          <p:cNvPr id="22" name="Прямая соединительная линия 21"/>
          <p:cNvCxnSpPr/>
          <p:nvPr/>
        </p:nvCxnSpPr>
        <p:spPr>
          <a:xfrm>
            <a:off x="2720247" y="5229842"/>
            <a:ext cx="0" cy="1204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33752" y="6361900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0 сек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168570" y="6343653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5 сек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309317" y="6361900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10 сек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528611" y="6329053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15 сек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9497128" y="5450361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20 сек</a:t>
            </a:r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050183" y="5216829"/>
            <a:ext cx="0" cy="1204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315775" y="5209319"/>
            <a:ext cx="0" cy="1204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560611" y="5229842"/>
            <a:ext cx="0" cy="1204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4">
            <a:extLst>
              <a:ext uri="{FF2B5EF4-FFF2-40B4-BE49-F238E27FC236}">
                <a16:creationId xmlns="" xmlns:a16="http://schemas.microsoft.com/office/drawing/2014/main" id="{0C77E5EF-43C6-43B6-9AB9-FB2605E904F3}"/>
              </a:ext>
            </a:extLst>
          </p:cNvPr>
          <p:cNvSpPr txBox="1">
            <a:spLocks/>
          </p:cNvSpPr>
          <p:nvPr/>
        </p:nvSpPr>
        <p:spPr>
          <a:xfrm>
            <a:off x="1595438" y="471852"/>
            <a:ext cx="8424862" cy="67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3200" dirty="0"/>
              <a:t>Вход </a:t>
            </a:r>
            <a:r>
              <a:rPr lang="ru-RU" sz="3200" dirty="0" smtClean="0"/>
              <a:t>снизу.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i="1" dirty="0"/>
              <a:t>(показаны поверхности несмешивающихся сред)</a:t>
            </a:r>
            <a:endParaRPr lang="ru-RU" sz="3200" dirty="0"/>
          </a:p>
        </p:txBody>
      </p:sp>
      <p:pic>
        <p:nvPicPr>
          <p:cNvPr id="4" name="Анимация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2133" y="1645581"/>
            <a:ext cx="3350342" cy="338852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1E0ACDAB-E6D9-4B15-BD30-0BFA15994728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1373" y="5130465"/>
            <a:ext cx="1052428" cy="110160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D95B1C46-85B2-47B1-8004-4CCD25BDB36A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00123" y="5131823"/>
            <a:ext cx="1086529" cy="109889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ABAA4973-1D8F-4820-AE64-0D946B7DDE35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37915" y="5129338"/>
            <a:ext cx="1110227" cy="110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6AB0D62C-90BA-401F-BA5F-E31358AE4131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46296" y="5132505"/>
            <a:ext cx="1131483" cy="1097526"/>
          </a:xfrm>
          <a:prstGeom prst="rect">
            <a:avLst/>
          </a:prstGeom>
        </p:spPr>
      </p:pic>
      <p:sp>
        <p:nvSpPr>
          <p:cNvPr id="15" name="Улыбающееся лицо 14"/>
          <p:cNvSpPr/>
          <p:nvPr/>
        </p:nvSpPr>
        <p:spPr>
          <a:xfrm>
            <a:off x="10665339" y="5341983"/>
            <a:ext cx="619125" cy="628650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Выводы по результатам нестационарного расчета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12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D38E9CA0-8B7C-4E2C-8167-CD7339B834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680127"/>
              </p:ext>
            </p:extLst>
          </p:nvPr>
        </p:nvGraphicFramePr>
        <p:xfrm>
          <a:off x="2031999" y="719666"/>
          <a:ext cx="8851579" cy="590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 descr="Линия со стрелкой: изгиб по часовой стрелке со сплошной заливкой">
            <a:extLst>
              <a:ext uri="{FF2B5EF4-FFF2-40B4-BE49-F238E27FC236}">
                <a16:creationId xmlns="" xmlns:a16="http://schemas.microsoft.com/office/drawing/2014/main" id="{CBA96B61-8D5B-4E0A-8693-7F52A01D13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18137" y="2287418"/>
            <a:ext cx="1764496" cy="1764496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C3067FAA-AE4E-4466-8944-B3CFED24D6FA}"/>
              </a:ext>
            </a:extLst>
          </p:cNvPr>
          <p:cNvGrpSpPr/>
          <p:nvPr/>
        </p:nvGrpSpPr>
        <p:grpSpPr>
          <a:xfrm>
            <a:off x="5495428" y="2429251"/>
            <a:ext cx="1789800" cy="1480830"/>
            <a:chOff x="173620" y="2336609"/>
            <a:chExt cx="1789800" cy="1480830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="" xmlns:a16="http://schemas.microsoft.com/office/drawing/2014/main" id="{74F66235-1684-45AB-AD8F-5F27C029499A}"/>
                </a:ext>
              </a:extLst>
            </p:cNvPr>
            <p:cNvCxnSpPr>
              <a:cxnSpLocks/>
            </p:cNvCxnSpPr>
            <p:nvPr/>
          </p:nvCxnSpPr>
          <p:spPr>
            <a:xfrm>
              <a:off x="444984" y="3506342"/>
              <a:ext cx="1386678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Группа 43">
              <a:extLst>
                <a:ext uri="{FF2B5EF4-FFF2-40B4-BE49-F238E27FC236}">
                  <a16:creationId xmlns="" xmlns:a16="http://schemas.microsoft.com/office/drawing/2014/main" id="{ACB444F4-016C-4870-B766-834F9C1A8A19}"/>
                </a:ext>
              </a:extLst>
            </p:cNvPr>
            <p:cNvGrpSpPr/>
            <p:nvPr/>
          </p:nvGrpSpPr>
          <p:grpSpPr>
            <a:xfrm>
              <a:off x="173620" y="2336609"/>
              <a:ext cx="1789800" cy="1480830"/>
              <a:chOff x="173620" y="2336609"/>
              <a:chExt cx="1789800" cy="1480830"/>
            </a:xfrm>
          </p:grpSpPr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="" xmlns:a16="http://schemas.microsoft.com/office/drawing/2014/main" id="{50FADFB7-CB1B-4D0D-A6D6-74E8A8070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620" y="2598515"/>
                <a:ext cx="40042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Группа 42">
                <a:extLst>
                  <a:ext uri="{FF2B5EF4-FFF2-40B4-BE49-F238E27FC236}">
                    <a16:creationId xmlns="" xmlns:a16="http://schemas.microsoft.com/office/drawing/2014/main" id="{AF586A8A-142B-4EC5-A6D0-C7AD6CA5E10F}"/>
                  </a:ext>
                </a:extLst>
              </p:cNvPr>
              <p:cNvGrpSpPr/>
              <p:nvPr/>
            </p:nvGrpSpPr>
            <p:grpSpPr>
              <a:xfrm>
                <a:off x="444984" y="2336609"/>
                <a:ext cx="1518436" cy="1480830"/>
                <a:chOff x="444984" y="2336609"/>
                <a:chExt cx="1518436" cy="1480830"/>
              </a:xfrm>
            </p:grpSpPr>
            <p:sp>
              <p:nvSpPr>
                <p:cNvPr id="9" name="Прямоугольник: скругленные углы 8">
                  <a:extLst>
                    <a:ext uri="{FF2B5EF4-FFF2-40B4-BE49-F238E27FC236}">
                      <a16:creationId xmlns="" xmlns:a16="http://schemas.microsoft.com/office/drawing/2014/main" id="{F0EEB68C-92B3-434A-9848-F15EFB1AA5B0}"/>
                    </a:ext>
                  </a:extLst>
                </p:cNvPr>
                <p:cNvSpPr/>
                <p:nvPr/>
              </p:nvSpPr>
              <p:spPr>
                <a:xfrm>
                  <a:off x="600015" y="2336609"/>
                  <a:ext cx="995423" cy="983849"/>
                </a:xfrm>
                <a:prstGeom prst="round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20" name="Прямая соединительная линия 19">
                  <a:extLst>
                    <a:ext uri="{FF2B5EF4-FFF2-40B4-BE49-F238E27FC236}">
                      <a16:creationId xmlns="" xmlns:a16="http://schemas.microsoft.com/office/drawing/2014/main" id="{BED99BFC-1344-4908-9676-FF529D4AEC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28140" y="3131083"/>
                  <a:ext cx="335280" cy="0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 стрелкой 39">
                  <a:extLst>
                    <a:ext uri="{FF2B5EF4-FFF2-40B4-BE49-F238E27FC236}">
                      <a16:creationId xmlns="" xmlns:a16="http://schemas.microsoft.com/office/drawing/2014/main" id="{EADCB5B4-CED1-4187-9422-91A06D0A2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556" y="3506341"/>
                  <a:ext cx="0" cy="311098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>
                  <a:extLst>
                    <a:ext uri="{FF2B5EF4-FFF2-40B4-BE49-F238E27FC236}">
                      <a16:creationId xmlns="" xmlns:a16="http://schemas.microsoft.com/office/drawing/2014/main" id="{5FD9B572-0E8B-4622-98A3-61B8072FD7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984" y="2598514"/>
                  <a:ext cx="0" cy="907827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>
                  <a:extLst>
                    <a:ext uri="{FF2B5EF4-FFF2-40B4-BE49-F238E27FC236}">
                      <a16:creationId xmlns="" xmlns:a16="http://schemas.microsoft.com/office/drawing/2014/main" id="{E7874197-8433-43A6-9EF4-FC8291F96D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829273" y="3131081"/>
                  <a:ext cx="796" cy="375261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5" name="Группа 54">
            <a:extLst>
              <a:ext uri="{FF2B5EF4-FFF2-40B4-BE49-F238E27FC236}">
                <a16:creationId xmlns="" xmlns:a16="http://schemas.microsoft.com/office/drawing/2014/main" id="{DF9081E5-4B60-4540-884E-E93B766205C8}"/>
              </a:ext>
            </a:extLst>
          </p:cNvPr>
          <p:cNvGrpSpPr/>
          <p:nvPr/>
        </p:nvGrpSpPr>
        <p:grpSpPr>
          <a:xfrm>
            <a:off x="8220266" y="1236947"/>
            <a:ext cx="2313836" cy="2313836"/>
            <a:chOff x="8043977" y="-255256"/>
            <a:chExt cx="2313836" cy="2313836"/>
          </a:xfrm>
        </p:grpSpPr>
        <p:cxnSp>
          <p:nvCxnSpPr>
            <p:cNvPr id="47" name="Прямая соединительная линия 46">
              <a:extLst>
                <a:ext uri="{FF2B5EF4-FFF2-40B4-BE49-F238E27FC236}">
                  <a16:creationId xmlns="" xmlns:a16="http://schemas.microsoft.com/office/drawing/2014/main" id="{A043D84D-0D14-4BEF-98BD-B6EFF5C72569}"/>
                </a:ext>
              </a:extLst>
            </p:cNvPr>
            <p:cNvCxnSpPr>
              <a:cxnSpLocks/>
            </p:cNvCxnSpPr>
            <p:nvPr/>
          </p:nvCxnSpPr>
          <p:spPr>
            <a:xfrm>
              <a:off x="8369808" y="763063"/>
              <a:ext cx="0" cy="914400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="" xmlns:a16="http://schemas.microsoft.com/office/drawing/2014/main" id="{E847D5B0-4BA0-496A-8341-41BD6EA7333C}"/>
                </a:ext>
              </a:extLst>
            </p:cNvPr>
            <p:cNvCxnSpPr>
              <a:cxnSpLocks/>
            </p:cNvCxnSpPr>
            <p:nvPr/>
          </p:nvCxnSpPr>
          <p:spPr>
            <a:xfrm>
              <a:off x="10003536" y="765079"/>
              <a:ext cx="0" cy="914400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Дуга 53">
              <a:extLst>
                <a:ext uri="{FF2B5EF4-FFF2-40B4-BE49-F238E27FC236}">
                  <a16:creationId xmlns="" xmlns:a16="http://schemas.microsoft.com/office/drawing/2014/main" id="{87ADB039-7B7A-4D8C-B25B-72BD7AEEC058}"/>
                </a:ext>
              </a:extLst>
            </p:cNvPr>
            <p:cNvSpPr/>
            <p:nvPr/>
          </p:nvSpPr>
          <p:spPr>
            <a:xfrm rot="8141425">
              <a:off x="8043977" y="-255256"/>
              <a:ext cx="2313836" cy="2313836"/>
            </a:xfrm>
            <a:prstGeom prst="arc">
              <a:avLst/>
            </a:prstGeom>
            <a:ln w="57150">
              <a:solidFill>
                <a:srgbClr val="F4422A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7" name="Рисунок 56" descr="Шевроны со сплошной заливкой">
            <a:extLst>
              <a:ext uri="{FF2B5EF4-FFF2-40B4-BE49-F238E27FC236}">
                <a16:creationId xmlns="" xmlns:a16="http://schemas.microsoft.com/office/drawing/2014/main" id="{0103F313-E50B-4569-8225-5C49095311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9168153" y="3643647"/>
            <a:ext cx="418063" cy="418063"/>
          </a:xfrm>
          <a:prstGeom prst="rect">
            <a:avLst/>
          </a:prstGeom>
        </p:spPr>
      </p:pic>
      <p:pic>
        <p:nvPicPr>
          <p:cNvPr id="63" name="Рисунок 62" descr="Шрифт Брайля со сплошной заливкой">
            <a:extLst>
              <a:ext uri="{FF2B5EF4-FFF2-40B4-BE49-F238E27FC236}">
                <a16:creationId xmlns="" xmlns:a16="http://schemas.microsoft.com/office/drawing/2014/main" id="{CEFAF365-BE5D-4999-A60C-2E24DF542F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40294" y="2321584"/>
            <a:ext cx="1176640" cy="117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5858" y="2239976"/>
            <a:ext cx="8964612" cy="1325563"/>
          </a:xfrm>
        </p:spPr>
        <p:txBody>
          <a:bodyPr/>
          <a:lstStyle/>
          <a:p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Благодарю за внимание</a:t>
            </a:r>
            <a:endParaRPr lang="ru-RU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34989" y="4870380"/>
            <a:ext cx="8948737" cy="1254125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>
                <a:latin typeface="Rosatom" panose="020B0503040504020204" pitchFamily="34" charset="-52"/>
                <a:ea typeface="Rosatom" panose="020B0503040504020204" pitchFamily="34" charset="-52"/>
              </a:rPr>
              <a:t>Королев Алексей </a:t>
            </a:r>
            <a:r>
              <a:rPr lang="ru-RU" alt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Андреевич</a:t>
            </a:r>
          </a:p>
          <a:p>
            <a:pPr marL="0" indent="0">
              <a:buNone/>
            </a:pPr>
            <a:r>
              <a:rPr lang="ru-RU" alt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АО </a:t>
            </a:r>
            <a:r>
              <a:rPr lang="ru-RU" altLang="ru-RU" dirty="0">
                <a:latin typeface="Rosatom" panose="020B0503040504020204" pitchFamily="34" charset="-52"/>
                <a:ea typeface="Rosatom" panose="020B0503040504020204" pitchFamily="34" charset="-52"/>
              </a:rPr>
              <a:t>«СНИИП», Конструкторский </a:t>
            </a:r>
            <a:r>
              <a:rPr lang="ru-RU" alt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отдел</a:t>
            </a:r>
          </a:p>
          <a:p>
            <a:pPr marL="0" indent="0">
              <a:buNone/>
            </a:pPr>
            <a:r>
              <a:rPr lang="en-US" dirty="0">
                <a:latin typeface="Rosatom" panose="020B0503040504020204" pitchFamily="34" charset="-52"/>
                <a:ea typeface="Rosatom" panose="020B0503040504020204" pitchFamily="34" charset="-52"/>
              </a:rPr>
              <a:t>AAnKorolev@sniip.ru</a:t>
            </a:r>
            <a:endParaRPr lang="ru-RU" dirty="0">
              <a:latin typeface="Rosatom" panose="020B0503040504020204" pitchFamily="34" charset="-52"/>
              <a:ea typeface="Rosatom" panose="020B0503040504020204" pitchFamily="34" charset="-52"/>
            </a:endParaRPr>
          </a:p>
          <a:p>
            <a:endParaRPr lang="ru-RU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92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5CD82DC-43DE-4077-9573-507B414F48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5750351" y="2553828"/>
            <a:ext cx="5930020" cy="390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3CBC4B7A-E4C2-4E5C-9F70-9BCFE74FD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1" y="365127"/>
            <a:ext cx="8964612" cy="1325563"/>
          </a:xfrm>
        </p:spPr>
        <p:txBody>
          <a:bodyPr>
            <a:normAutofit/>
          </a:bodyPr>
          <a:lstStyle/>
          <a:p>
            <a:r>
              <a:rPr lang="ru-RU" altLang="ru-RU" dirty="0"/>
              <a:t>Основные задачи использования расчетов течения жидкости</a:t>
            </a:r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96F776B-9FB0-40A6-AD98-3CBBEF4D43E8}"/>
              </a:ext>
            </a:extLst>
          </p:cNvPr>
          <p:cNvSpPr txBox="1">
            <a:spLocks/>
          </p:cNvSpPr>
          <p:nvPr/>
        </p:nvSpPr>
        <p:spPr bwMode="auto">
          <a:xfrm>
            <a:off x="742951" y="3871214"/>
            <a:ext cx="10227521" cy="1310088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>
            <a:defPPr>
              <a:defRPr lang="ru-RU"/>
            </a:defPPr>
            <a:lvl1pPr>
              <a:spcAft>
                <a:spcPts val="1062"/>
              </a:spcAft>
              <a:defRPr sz="1239" b="1" kern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Моделирование в задачах </a:t>
            </a:r>
            <a:r>
              <a:rPr lang="ru-RU" sz="18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по оптимизации, модернизации </a:t>
            </a:r>
            <a:r>
              <a:rPr lang="ru-RU" sz="1800" dirty="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конструкции</a:t>
            </a:r>
          </a:p>
          <a:p>
            <a:r>
              <a:rPr lang="ru-RU" sz="1600" b="0" dirty="0"/>
              <a:t>При </a:t>
            </a:r>
            <a:r>
              <a:rPr lang="ru-RU" sz="1600" b="0" dirty="0" smtClean="0"/>
              <a:t>оптимизации или модернизации </a:t>
            </a:r>
            <a:r>
              <a:rPr lang="ru-RU" sz="1600" b="0" dirty="0"/>
              <a:t>существующих устройств необходимо провести минимальное количество доработки конструкции с максимальным качеством полученного потока (отсутствие застойных зон и зон с повышенной турбулентностью)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5067398-99B6-4792-A69C-2C169349DE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742951" y="1571625"/>
            <a:ext cx="4953000" cy="371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96F776B-9FB0-40A6-AD98-3CBBEF4D43E8}"/>
              </a:ext>
            </a:extLst>
          </p:cNvPr>
          <p:cNvSpPr txBox="1">
            <a:spLocks/>
          </p:cNvSpPr>
          <p:nvPr/>
        </p:nvSpPr>
        <p:spPr bwMode="auto">
          <a:xfrm>
            <a:off x="742950" y="1872641"/>
            <a:ext cx="10227520" cy="1575217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>
            <a:defPPr>
              <a:defRPr lang="ru-RU"/>
            </a:defPPr>
            <a:lvl1pPr>
              <a:spcAft>
                <a:spcPts val="1062"/>
              </a:spcAft>
              <a:defRPr sz="1239" b="1" kern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Моделирование на этапе эскизного проектирования</a:t>
            </a:r>
          </a:p>
          <a:p>
            <a:r>
              <a:rPr lang="ru-RU" sz="1600" b="0" dirty="0"/>
              <a:t>При разработке новых устройств и их составных частей необходимо уже на этапе эскизного моделирования в САПР провести оптимизацию конструкции сосудов, трактов и т.п. с целью снижения количества застойных зон и областей с повышенной турбулентностью потока.</a:t>
            </a:r>
          </a:p>
          <a:p>
            <a:endParaRPr lang="ru-RU" sz="1600" b="0" dirty="0"/>
          </a:p>
          <a:p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33488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модернизации сосуда жидкостного БД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463169"/>
          </a:xfrm>
        </p:spPr>
        <p:txBody>
          <a:bodyPr>
            <a:normAutofit/>
          </a:bodyPr>
          <a:lstStyle/>
          <a:p>
            <a:r>
              <a:rPr lang="ru-RU" dirty="0"/>
              <a:t>Было (прямой вводной патрубок)</a:t>
            </a:r>
          </a:p>
        </p:txBody>
      </p:sp>
      <p:sp>
        <p:nvSpPr>
          <p:cNvPr id="21" name="Объект 2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463169"/>
          </a:xfrm>
        </p:spPr>
        <p:txBody>
          <a:bodyPr>
            <a:normAutofit fontScale="92500"/>
          </a:bodyPr>
          <a:lstStyle/>
          <a:p>
            <a:r>
              <a:rPr lang="ru-RU" dirty="0"/>
              <a:t>Стало (тангенциальные ввод пробы)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3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>
          <a:blip r:embed="rId4"/>
          <a:stretch>
            <a:fillRect/>
          </a:stretch>
        </p:blipFill>
        <p:spPr>
          <a:xfrm>
            <a:off x="837435" y="2505075"/>
            <a:ext cx="2607571" cy="226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/>
          <p:nvPr/>
        </p:nvPicPr>
        <p:blipFill>
          <a:blip r:embed="rId5"/>
          <a:stretch>
            <a:fillRect/>
          </a:stretch>
        </p:blipFill>
        <p:spPr>
          <a:xfrm>
            <a:off x="3396412" y="3926609"/>
            <a:ext cx="2601164" cy="226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Объект 24"/>
          <p:cNvPicPr>
            <a:picLocks noGrp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6282246" y="2505075"/>
            <a:ext cx="2481549" cy="2257491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7"/>
          <a:stretch>
            <a:fillRect/>
          </a:stretch>
        </p:blipFill>
        <p:spPr>
          <a:xfrm>
            <a:off x="8554199" y="3926025"/>
            <a:ext cx="2595139" cy="226363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18682" y="2510831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Интенсивность</a:t>
            </a:r>
          </a:p>
          <a:p>
            <a:r>
              <a:rPr lang="ru-RU" dirty="0"/>
              <a:t>турбулентности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7411" y="5543332"/>
            <a:ext cx="3139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Линии тока жидкости</a:t>
            </a:r>
          </a:p>
          <a:p>
            <a:pPr algn="r"/>
            <a:r>
              <a:rPr lang="ru-RU" dirty="0"/>
              <a:t>(распределение по скорости)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63795" y="2510831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Интенсивность</a:t>
            </a:r>
          </a:p>
          <a:p>
            <a:r>
              <a:rPr lang="ru-RU" dirty="0"/>
              <a:t>турбулентности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86196" y="5266578"/>
            <a:ext cx="2343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Линии тока жидкости</a:t>
            </a:r>
          </a:p>
          <a:p>
            <a:pPr algn="r"/>
            <a:r>
              <a:rPr lang="ru-RU" dirty="0"/>
              <a:t>(распределение по</a:t>
            </a:r>
          </a:p>
          <a:p>
            <a:pPr algn="r"/>
            <a:r>
              <a:rPr lang="ru-RU" dirty="0"/>
              <a:t>давлению)</a:t>
            </a:r>
          </a:p>
        </p:txBody>
      </p:sp>
    </p:spTree>
    <p:extLst>
      <p:ext uri="{BB962C8B-B14F-4D97-AF65-F5344CB8AC3E}">
        <p14:creationId xmlns:p14="http://schemas.microsoft.com/office/powerpoint/2010/main" val="265066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39789" y="1816169"/>
            <a:ext cx="5157787" cy="463169"/>
          </a:xfrm>
        </p:spPr>
        <p:txBody>
          <a:bodyPr>
            <a:normAutofit/>
          </a:bodyPr>
          <a:lstStyle/>
          <a:p>
            <a:r>
              <a:rPr lang="ru-RU" dirty="0"/>
              <a:t>Было (прямой вводной патрубок)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6096000" y="1812741"/>
            <a:ext cx="5183188" cy="463169"/>
          </a:xfrm>
        </p:spPr>
        <p:txBody>
          <a:bodyPr>
            <a:normAutofit fontScale="92500"/>
          </a:bodyPr>
          <a:lstStyle/>
          <a:p>
            <a:r>
              <a:rPr lang="ru-RU" dirty="0"/>
              <a:t>Стало (тангенциальные ввод пробы)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4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pic>
        <p:nvPicPr>
          <p:cNvPr id="7" name="УДЖГ-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7354" r="28206"/>
          <a:stretch/>
        </p:blipFill>
        <p:spPr>
          <a:xfrm>
            <a:off x="1415711" y="2585247"/>
            <a:ext cx="4005942" cy="3191330"/>
          </a:xfrm>
          <a:prstGeom prst="rect">
            <a:avLst/>
          </a:prstGeom>
        </p:spPr>
      </p:pic>
      <p:pic>
        <p:nvPicPr>
          <p:cNvPr id="8" name="УДЖГ-4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0371" r="34898"/>
          <a:stretch/>
        </p:blipFill>
        <p:spPr>
          <a:xfrm>
            <a:off x="7003936" y="2585247"/>
            <a:ext cx="3367316" cy="3193487"/>
          </a:xfrm>
          <a:prstGeom prst="rect">
            <a:avLst/>
          </a:prstGeom>
        </p:spPr>
      </p:pic>
      <p:sp>
        <p:nvSpPr>
          <p:cNvPr id="12" name="Заголовок 4">
            <a:extLst>
              <a:ext uri="{FF2B5EF4-FFF2-40B4-BE49-F238E27FC236}">
                <a16:creationId xmlns="" xmlns:a16="http://schemas.microsoft.com/office/drawing/2014/main" id="{BFCBF5BC-DE19-44DD-8A38-14FD13AB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dirty="0"/>
              <a:t>Пример модернизации сосуда жидкостного БД</a:t>
            </a:r>
          </a:p>
        </p:txBody>
      </p:sp>
    </p:spTree>
    <p:extLst>
      <p:ext uri="{BB962C8B-B14F-4D97-AF65-F5344CB8AC3E}">
        <p14:creationId xmlns:p14="http://schemas.microsoft.com/office/powerpoint/2010/main" val="359254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 showWhenStopped="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365127"/>
            <a:ext cx="9982183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Условное деление гидрогазодинамических расчетов по временному фактору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39789" y="1985133"/>
            <a:ext cx="4901135" cy="463169"/>
          </a:xfrm>
        </p:spPr>
        <p:txBody>
          <a:bodyPr>
            <a:normAutofit/>
          </a:bodyPr>
          <a:lstStyle/>
          <a:p>
            <a:r>
              <a:rPr lang="ru-RU" dirty="0"/>
              <a:t>Статический </a:t>
            </a:r>
            <a:r>
              <a:rPr lang="en-US" dirty="0"/>
              <a:t>(static </a:t>
            </a:r>
            <a:r>
              <a:rPr lang="en-US" sz="2200" dirty="0"/>
              <a:t>simulation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6172201" y="2216717"/>
            <a:ext cx="5183188" cy="463169"/>
          </a:xfrm>
        </p:spPr>
        <p:txBody>
          <a:bodyPr>
            <a:noAutofit/>
          </a:bodyPr>
          <a:lstStyle/>
          <a:p>
            <a:r>
              <a:rPr lang="ru-RU" sz="2000" dirty="0"/>
              <a:t>Нестационарный</a:t>
            </a:r>
            <a:r>
              <a:rPr lang="en-US" sz="2000" dirty="0"/>
              <a:t> (time-dependent simulation)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5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1C657B4-87D6-4783-AE58-39B4B863A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1" y="2790333"/>
            <a:ext cx="2438399" cy="16720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6AA9661-EAB3-4023-95A3-5AB688DB4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795" y="3205913"/>
            <a:ext cx="2730168" cy="26517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1146A09-2918-417C-B3DB-1C9CB8D12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1" y="4656908"/>
            <a:ext cx="2496543" cy="16720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E68CF58-72A4-4467-A79D-0C0819406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89" y="4531808"/>
            <a:ext cx="2265361" cy="18426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F08465EE-1E47-48E3-930B-3F8A73E8A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265" y="2617290"/>
            <a:ext cx="4370385" cy="15910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AE03BF8-1D6A-4D77-80A2-3261A51F27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8345" y="4975603"/>
            <a:ext cx="2019499" cy="95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Анимация радиально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832" y="2984026"/>
            <a:ext cx="3228432" cy="250825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Практические результаты эскизного проектирования сосуда жидкостного БД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6</a:t>
            </a:fld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3498850" y="1704678"/>
            <a:ext cx="5157788" cy="46355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Вариант 1 расположения вводных патрубков (радиальный)</a:t>
            </a:r>
          </a:p>
          <a:p>
            <a:pPr marL="0" indent="0" algn="ctr">
              <a:buNone/>
            </a:pPr>
            <a:r>
              <a:rPr lang="ru-RU" i="1" dirty="0"/>
              <a:t>Простота изготовления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2360" y="2614411"/>
            <a:ext cx="2847791" cy="3247481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 rot="19851491">
            <a:off x="1286035" y="5500849"/>
            <a:ext cx="736758" cy="35617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Вход</a:t>
            </a:r>
          </a:p>
        </p:txBody>
      </p:sp>
      <p:sp>
        <p:nvSpPr>
          <p:cNvPr id="31" name="Стрелка вправо 30"/>
          <p:cNvSpPr/>
          <p:nvPr/>
        </p:nvSpPr>
        <p:spPr>
          <a:xfrm rot="19851491">
            <a:off x="4469717" y="2546856"/>
            <a:ext cx="736758" cy="35617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Выход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6066" y="2437394"/>
            <a:ext cx="2091411" cy="19299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6066" y="4472256"/>
            <a:ext cx="2091411" cy="18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9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066" y="2437395"/>
            <a:ext cx="2311562" cy="192791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596066" y="4472257"/>
            <a:ext cx="2311562" cy="195861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Практические результаты эскизного проектирования сосуда жидкостного БД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7</a:t>
            </a:fld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1687132" y="1704678"/>
            <a:ext cx="8487178" cy="46355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Вариант 3 расположения вводных патрубков (переходный)</a:t>
            </a:r>
          </a:p>
          <a:p>
            <a:pPr marL="0" indent="0" algn="ctr">
              <a:buNone/>
            </a:pPr>
            <a:r>
              <a:rPr lang="ru-RU" i="1" dirty="0"/>
              <a:t>Проще изготавливать (по сравнению с вариантом 2) + большая эффективность потока (по сравнению с вариантом 1)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9692" y="2574058"/>
            <a:ext cx="3098404" cy="3247481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19851491">
            <a:off x="1981494" y="5643452"/>
            <a:ext cx="736758" cy="35617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Вход</a:t>
            </a:r>
          </a:p>
        </p:txBody>
      </p:sp>
      <p:sp>
        <p:nvSpPr>
          <p:cNvPr id="12" name="Стрелка вправо 11"/>
          <p:cNvSpPr/>
          <p:nvPr/>
        </p:nvSpPr>
        <p:spPr>
          <a:xfrm rot="19851491">
            <a:off x="4714417" y="2881790"/>
            <a:ext cx="736758" cy="35617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Выход</a:t>
            </a:r>
          </a:p>
        </p:txBody>
      </p:sp>
      <p:pic>
        <p:nvPicPr>
          <p:cNvPr id="16" name="Анимация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7251" y="2925919"/>
            <a:ext cx="3146460" cy="25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5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Анимация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2378" y="2892284"/>
            <a:ext cx="3385072" cy="2373022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Практические результаты эскизного проектирования сосуда жидкостного БД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8</a:t>
            </a:fld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3498850" y="1704678"/>
            <a:ext cx="5157788" cy="46355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Вариант 2 расположения вводных патрубков (касательный)</a:t>
            </a:r>
          </a:p>
          <a:p>
            <a:pPr marL="0" indent="0" algn="ctr">
              <a:buNone/>
            </a:pPr>
            <a:r>
              <a:rPr lang="ru-RU" i="1" dirty="0"/>
              <a:t>Максимальная эффективность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438" y="2614411"/>
            <a:ext cx="3364283" cy="3251469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19851491">
            <a:off x="2181117" y="5755990"/>
            <a:ext cx="736758" cy="35617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Вход</a:t>
            </a:r>
          </a:p>
        </p:txBody>
      </p:sp>
      <p:sp>
        <p:nvSpPr>
          <p:cNvPr id="12" name="Стрелка вправо 11"/>
          <p:cNvSpPr/>
          <p:nvPr/>
        </p:nvSpPr>
        <p:spPr>
          <a:xfrm rot="19851491">
            <a:off x="4878189" y="3049132"/>
            <a:ext cx="736758" cy="35617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Выход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6066" y="2437395"/>
            <a:ext cx="2450599" cy="19299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6066" y="4472256"/>
            <a:ext cx="2450599" cy="194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Определение направления потока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72C7-167E-7C40-8C3F-DA0C024C4E13}" type="slidenum">
              <a:rPr lang="ru-RU" smtClean="0"/>
              <a:t>9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70" y="287860"/>
            <a:ext cx="838501" cy="1357721"/>
          </a:xfrm>
          <a:prstGeom prst="rect">
            <a:avLst/>
          </a:prstGeom>
        </p:spPr>
      </p:pic>
      <p:pic>
        <p:nvPicPr>
          <p:cNvPr id="2" name="Траектория_ВхВер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5438" y="2527135"/>
            <a:ext cx="3833597" cy="3406941"/>
          </a:xfrm>
          <a:prstGeom prst="rect">
            <a:avLst/>
          </a:prstGeom>
        </p:spPr>
      </p:pic>
      <p:pic>
        <p:nvPicPr>
          <p:cNvPr id="6" name="Траектория_ВхНиз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52260" y="2520883"/>
            <a:ext cx="3907790" cy="34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Лидеры изменений">
      <a:majorFont>
        <a:latin typeface="Myriad Pro Bold"/>
        <a:ea typeface=""/>
        <a:cs typeface="Arial"/>
      </a:majorFont>
      <a:minorFont>
        <a:latin typeface="Myriad Pro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5" id="{C1C6055A-0F7C-574F-A149-775AD8A56FF6}" vid="{4BB3E2E0-2022-1F42-975F-4B345D33352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02_Presentation_Shablon_KPI</Template>
  <TotalTime>1535</TotalTime>
  <Words>1077</Words>
  <Application>Microsoft Office PowerPoint</Application>
  <PresentationFormat>Широкоэкранный</PresentationFormat>
  <Paragraphs>98</Paragraphs>
  <Slides>13</Slides>
  <Notes>10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Myriad Pro</vt:lpstr>
      <vt:lpstr>Myriad Pro Bold</vt:lpstr>
      <vt:lpstr>Rosatom</vt:lpstr>
      <vt:lpstr>Wingdings</vt:lpstr>
      <vt:lpstr>Тема Office</vt:lpstr>
      <vt:lpstr>Презентация PowerPoint</vt:lpstr>
      <vt:lpstr>Основные задачи использования расчетов течения жидкости</vt:lpstr>
      <vt:lpstr>Пример модернизации сосуда жидкостного БД</vt:lpstr>
      <vt:lpstr>Пример модернизации сосуда жидкостного БД</vt:lpstr>
      <vt:lpstr>Условное деление гидрогазодинамических расчетов по временному фактору</vt:lpstr>
      <vt:lpstr>Практические результаты эскизного проектирования сосуда жидкостного БД</vt:lpstr>
      <vt:lpstr>Практические результаты эскизного проектирования сосуда жидкостного БД</vt:lpstr>
      <vt:lpstr>Практические результаты эскизного проектирования сосуда жидкостного БД</vt:lpstr>
      <vt:lpstr>Определение направления потока</vt:lpstr>
      <vt:lpstr>Вход сверху. (показаны поверхности несмешивающихся сред)</vt:lpstr>
      <vt:lpstr>Презентация PowerPoint</vt:lpstr>
      <vt:lpstr>Выводы по результатам нестационарного расчета</vt:lpstr>
      <vt:lpstr>Благодарю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list</dc:creator>
  <cp:lastModifiedBy>Королев Алексей Андреевич</cp:lastModifiedBy>
  <cp:revision>149</cp:revision>
  <cp:lastPrinted>2021-12-17T11:12:46Z</cp:lastPrinted>
  <dcterms:created xsi:type="dcterms:W3CDTF">2019-12-23T08:03:31Z</dcterms:created>
  <dcterms:modified xsi:type="dcterms:W3CDTF">2022-10-25T14:44:53Z</dcterms:modified>
</cp:coreProperties>
</file>